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249120"/>
            <a:ext cx="9144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Table 1 | Baseline characteristics by randomised group</a:t>
            </a:r>
          </a:p>
        </p:txBody>
      </p:sp>
      <p:pic>
        <p:nvPicPr>
          <p:cNvPr id="3" name="Picture 2" descr="p05_table_1_4080x6475p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080" y="980640"/>
            <a:ext cx="3385839" cy="53733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249120"/>
            <a:ext cx="9144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mortality in patients treated with a paclitaxel DCBA </a:t>
            </a:r>
            <a:br/>
            <a:r>
              <a:t>or DES.12 The UK Medicine and Healthcare products </a:t>
            </a:r>
            <a:br/>
            <a:r>
              <a:t>Regulatory Agency convened an expert advisory </a:t>
            </a:r>
            <a:br/>
            <a:r>
              <a:t>group, which concluded that paclitaxel devices could </a:t>
            </a:r>
            <a:br/>
            <a:r>
              <a:t>still be used in patients with chronic limb threatening </a:t>
            </a:r>
            <a:br/>
            <a:r>
              <a:t>ischaemia and recommended that BASIL-3 resume </a:t>
            </a:r>
            <a:br/>
            <a:r>
              <a:t>recruitment. With support from the funder and the </a:t>
            </a:r>
            <a:br/>
            <a:r>
              <a:t>trial steering committee, including PPI members, new </a:t>
            </a:r>
            <a:br/>
            <a:r>
              <a:t>ethical approval was obtained, and BASIL-3 reopened </a:t>
            </a:r>
            <a:br/>
            <a:r>
              <a:t>to recruitment on 16 September 2019 (table S1 gives </a:t>
            </a:r>
            <a:br/>
            <a:r>
              <a:t>more timeline details).</a:t>
            </a:r>
            <a:br/>
            <a:r>
              <a:t>One participant was randomised to DES without </a:t>
            </a:r>
            <a:br/>
            <a:r>
              <a:t>written informed consent and so was removed from </a:t>
            </a:r>
            <a:br/>
            <a:r>
              <a:t>all analyses. Of the 480 participants included in the </a:t>
            </a:r>
            <a:br/>
            <a:r>
              <a:t>analyses, 167 (35%) were women, and the mean age </a:t>
            </a:r>
            <a:br/>
            <a:r>
              <a:t>was 71.8 years (standard deviation 10.8; table 1, </a:t>
            </a:r>
            <a:br/>
            <a:r>
              <a:t>table 2). A total of 464 (97%) participants received an </a:t>
            </a:r>
            <a:br/>
            <a:r>
              <a:t>endovascular procedure as their first revascularisation, </a:t>
            </a:r>
            <a:br/>
            <a:r>
              <a:t>with 444 (93%) of these being at least to the superficial </a:t>
            </a:r>
            <a:br/>
            <a:r>
              <a:t>femoral artery, the popliteal artery, or both. Three </a:t>
            </a:r>
            <a:br/>
            <a:r>
              <a:t>participants received a surgical revascularisation </a:t>
            </a:r>
            <a:br/>
            <a:r>
              <a:t>and 13 received no revascularisation. The allocated </a:t>
            </a:r>
            <a:br/>
            <a:r>
              <a:t>device was used in 142 (92%), 127 (82%), and 118 </a:t>
            </a:r>
            <a:br/>
            <a:r>
              <a:t>(76%) first endovascular interventions (in any femoro-</a:t>
            </a:r>
            <a:br/>
            <a:r>
              <a:t>popliteal artery) in the PBA±BMS, DCBA±BMS, and </a:t>
            </a:r>
            <a:br/>
            <a:r>
              <a:t>DES groups, respectively. This gave overall adherence </a:t>
            </a:r>
            <a:br/>
            <a:r>
              <a:t>rates of 140 (88%) for PBA±BMS, 122 (76%) for </a:t>
            </a:r>
            <a:br/>
            <a:r>
              <a:t>DCBA±BMS, and 118 (74%) for DES. A total of 426 </a:t>
            </a:r>
            <a:br/>
            <a:r>
              <a:t>(91%) participants received their first revascularisation </a:t>
            </a:r>
            <a:br/>
            <a:r>
              <a:t>within two weeks of randomisation and the median </a:t>
            </a:r>
            <a:br/>
            <a:r>
              <a:t>time to first intervention after randomisation was 0 </a:t>
            </a:r>
            <a:br/>
            <a:r>
              <a:t>days (interquartile range 0-3 days) in all three groups. </a:t>
            </a:r>
            <a:br/>
            <a:r>
              <a:t>Further details of the first revascularisation procedure </a:t>
            </a:r>
            <a:br/>
            <a:r>
              <a:t>including devices used and arterial segments treated </a:t>
            </a:r>
            <a:br/>
            <a:r>
              <a:t>can be found in the supplementary appendices (table </a:t>
            </a:r>
            <a:br/>
            <a:r>
              <a:t>S2). No patients were reported as having treatment </a:t>
            </a:r>
            <a:br/>
            <a:r>
              <a:t>using intravascular ultrasound as an adjunct, or with </a:t>
            </a:r>
            <a:br/>
            <a:r>
              <a:t>non-drug specialty balloons, or with atherectomy (such </a:t>
            </a:r>
            <a:br/>
            <a:r>
              <a:t>devices were not part of the protocol and were rarely </a:t>
            </a:r>
            <a:br/>
            <a:r>
              <a:t>used during the trial recruitment period in the UK). (continued)</a:t>
            </a:r>
          </a:p>
        </p:txBody>
      </p:sp>
      <p:pic>
        <p:nvPicPr>
          <p:cNvPr id="3" name="Picture 2" descr="p06_table_1_cont1_4080x1938p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1717920"/>
            <a:ext cx="8208000" cy="3898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249120"/>
            <a:ext cx="9144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The median time to last clinical follow-up was 2.1 </a:t>
            </a:r>
            <a:br/>
            <a:r>
              <a:t>years (range 0-7.2 years) for all participants, and 3.1 </a:t>
            </a:r>
            <a:br/>
            <a:r>
              <a:t>years (range 0-7.2 years) in survivors. In the PBA±BMS </a:t>
            </a:r>
            <a:br/>
            <a:r>
              <a:t>group, 106/160 (66%) participants had a major </a:t>
            </a:r>
            <a:br/>
            <a:r>
              <a:t>amputation or died (no amputation free survival) </a:t>
            </a:r>
            <a:br/>
            <a:r>
              <a:t>compared with 97/161 (60%) in the DCBA±BMS group </a:t>
            </a:r>
            <a:br/>
            <a:r>
              <a:t>(adjusted hazard ratio from the Cox proportional </a:t>
            </a:r>
            <a:br/>
            <a:r>
              <a:t>hazards model 0.84; 97.5% confidence interval 0.61 </a:t>
            </a:r>
            <a:br/>
            <a:r>
              <a:t>to 1.16; P=0.22), and 93/159 (58%) in the DES group </a:t>
            </a:r>
            <a:br/>
            <a:r>
              <a:t>(0.83, 0.60 to 1.15; P=0.20; table 3, fig 2). The median </a:t>
            </a:r>
            <a:br/>
            <a:r>
              <a:t>amputation free survival time was 3.16, 3.52, and </a:t>
            </a:r>
            <a:br/>
            <a:r>
              <a:t>4.29 years in the PBA±BMS, DCBA±BMS, and DES </a:t>
            </a:r>
            <a:br/>
            <a:r>
              <a:t>groups, respectively. The absolute differences in failure </a:t>
            </a:r>
            <a:br/>
            <a:r>
              <a:t>probabilities and corresponding numbers needed to </a:t>
            </a:r>
            <a:br/>
            <a:r>
              <a:t>treat were −0.042 (97.5% confidence interval −0.164 </a:t>
            </a:r>
            <a:br/>
            <a:r>
              <a:t>to 0.079), NNTB 24 (NNTB 6 to ∞ to NNTH 13) and</a:t>
            </a:r>
          </a:p>
        </p:txBody>
      </p:sp>
      <p:pic>
        <p:nvPicPr>
          <p:cNvPr id="3" name="Picture 2" descr="p07_figure_2_4080x4639p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3065" y="980640"/>
            <a:ext cx="4725869" cy="53733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249120"/>
            <a:ext cx="9144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Fig 2 | Amputation free survival (AFS) Kaplan-Meier plot and hazard ratio over time fitted assuming non-proportional </a:t>
            </a:r>
            <a:br/>
            <a:r>
              <a:t>hazards (intention-to-treat analysis). CI=confidence interval (continued)</a:t>
            </a:r>
          </a:p>
        </p:txBody>
      </p:sp>
      <p:pic>
        <p:nvPicPr>
          <p:cNvPr id="3" name="Picture 2" descr="p09_figure_2_cont1_3002x1053p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2227775"/>
            <a:ext cx="8208000" cy="287908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249120"/>
            <a:ext cx="9144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Table 3 | Primary and secondary clinical outcomes</a:t>
            </a:r>
          </a:p>
        </p:txBody>
      </p:sp>
      <p:pic>
        <p:nvPicPr>
          <p:cNvPr id="3" name="Picture 2" descr="p08_table_3_5127x6283p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638" y="980640"/>
            <a:ext cx="4384723" cy="53733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249120"/>
            <a:ext cx="9144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results (table 3). No differences were observed between </a:t>
            </a:r>
            <a:br/>
            <a:r>
              <a:t>the treatment groups relating to further interventions, </a:t>
            </a:r>
            <a:br/>
            <a:r>
              <a:t>30 day morbidity and death, major adverse limb </a:t>
            </a:r>
            <a:br/>
            <a:r>
              <a:t>events, major adverse cardiovascular events, relief of </a:t>
            </a:r>
            <a:br/>
            <a:r>
              <a:t>ischaemic pain, or health related quality of life (table </a:t>
            </a:r>
            <a:br/>
            <a:r>
              <a:t>3, table 4, table S6, and figures S2-S5).</a:t>
            </a:r>
            <a:br/>
            <a:r>
              <a:t>In the PBA±BMS group, 16/160 (10%) participants </a:t>
            </a:r>
            <a:br/>
            <a:r>
              <a:t>had a serious adverse event compared with 9/161 </a:t>
            </a:r>
            <a:br/>
            <a:r>
              <a:t>(6%) in the DCBA±BMS group and 17/159 (11%) in the </a:t>
            </a:r>
            <a:br/>
            <a:r>
              <a:t>DES group. One serious adverse event was considered </a:t>
            </a:r>
            <a:br/>
            <a:r>
              <a:t>related to the trial intervention and was unexpected </a:t>
            </a:r>
            <a:br/>
            <a:r>
              <a:t>(hospital admission with epistaxis resolved with </a:t>
            </a:r>
            <a:br/>
            <a:r>
              <a:t>sphenopalatine artery ligation). Table S7 presents </a:t>
            </a:r>
            <a:br/>
            <a:r>
              <a:t>further serious adverse event details. Most causes of </a:t>
            </a:r>
            <a:br/>
            <a:r>
              <a:t>death were reported as multifactorial and often related </a:t>
            </a:r>
            <a:br/>
            <a:r>
              <a:t>to several comorbidities (table S8). (continued)</a:t>
            </a:r>
          </a:p>
        </p:txBody>
      </p:sp>
      <p:pic>
        <p:nvPicPr>
          <p:cNvPr id="3" name="Picture 2" descr="p09_table_3_cont1_5127x1470p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2490631"/>
            <a:ext cx="8208000" cy="23533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0" y="249120"/>
            <a:ext cx="9144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/>
            </a:pPr>
            <a:r>
              <a:t>Table 4 | Patient reported secondary outcomes (intention-to-treat population)</a:t>
            </a:r>
          </a:p>
        </p:txBody>
      </p:sp>
      <p:pic>
        <p:nvPicPr>
          <p:cNvPr id="3" name="Picture 2" descr="p10_table_4_5127x5669p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187" y="980640"/>
            <a:ext cx="4859625" cy="537335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